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F0E78F-FDDD-437C-9F82-2D08A82A98AC}"/>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1BB19342-A907-45E7-A630-2BC185D9A3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1EECC4CC-236D-44B0-B3FE-A36792AFD3F5}"/>
              </a:ext>
            </a:extLst>
          </p:cNvPr>
          <p:cNvSpPr>
            <a:spLocks noGrp="1"/>
          </p:cNvSpPr>
          <p:nvPr>
            <p:ph type="dt" sz="half" idx="10"/>
          </p:nvPr>
        </p:nvSpPr>
        <p:spPr/>
        <p:txBody>
          <a:bodyPr/>
          <a:lstStyle/>
          <a:p>
            <a:fld id="{7578DA5F-CEAD-4404-B1B6-D5A3C604C481}" type="datetimeFigureOut">
              <a:rPr lang="ru-RU" smtClean="0"/>
              <a:t>22.03.2021</a:t>
            </a:fld>
            <a:endParaRPr lang="ru-RU"/>
          </a:p>
        </p:txBody>
      </p:sp>
      <p:sp>
        <p:nvSpPr>
          <p:cNvPr id="5" name="Нижний колонтитул 4">
            <a:extLst>
              <a:ext uri="{FF2B5EF4-FFF2-40B4-BE49-F238E27FC236}">
                <a16:creationId xmlns:a16="http://schemas.microsoft.com/office/drawing/2014/main" id="{94D5A314-1478-4DE3-AF97-1887E0845D1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ECCBE27-10B2-4C7B-8466-590C5424277A}"/>
              </a:ext>
            </a:extLst>
          </p:cNvPr>
          <p:cNvSpPr>
            <a:spLocks noGrp="1"/>
          </p:cNvSpPr>
          <p:nvPr>
            <p:ph type="sldNum" sz="quarter" idx="12"/>
          </p:nvPr>
        </p:nvSpPr>
        <p:spPr/>
        <p:txBody>
          <a:bodyPr/>
          <a:lstStyle/>
          <a:p>
            <a:fld id="{90313254-68A8-4B2B-AC93-BC6C6F748D49}" type="slidenum">
              <a:rPr lang="ru-RU" smtClean="0"/>
              <a:t>‹#›</a:t>
            </a:fld>
            <a:endParaRPr lang="ru-RU"/>
          </a:p>
        </p:txBody>
      </p:sp>
    </p:spTree>
    <p:extLst>
      <p:ext uri="{BB962C8B-B14F-4D97-AF65-F5344CB8AC3E}">
        <p14:creationId xmlns:p14="http://schemas.microsoft.com/office/powerpoint/2010/main" val="916733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FA75E0-2409-403F-A079-622474AA6878}"/>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544879D-B33D-4836-8D34-4B67FB0C0F5C}"/>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40728BD-604C-4E93-998F-7D0AEE50EA64}"/>
              </a:ext>
            </a:extLst>
          </p:cNvPr>
          <p:cNvSpPr>
            <a:spLocks noGrp="1"/>
          </p:cNvSpPr>
          <p:nvPr>
            <p:ph type="dt" sz="half" idx="10"/>
          </p:nvPr>
        </p:nvSpPr>
        <p:spPr/>
        <p:txBody>
          <a:bodyPr/>
          <a:lstStyle/>
          <a:p>
            <a:fld id="{7578DA5F-CEAD-4404-B1B6-D5A3C604C481}" type="datetimeFigureOut">
              <a:rPr lang="ru-RU" smtClean="0"/>
              <a:t>22.03.2021</a:t>
            </a:fld>
            <a:endParaRPr lang="ru-RU"/>
          </a:p>
        </p:txBody>
      </p:sp>
      <p:sp>
        <p:nvSpPr>
          <p:cNvPr id="5" name="Нижний колонтитул 4">
            <a:extLst>
              <a:ext uri="{FF2B5EF4-FFF2-40B4-BE49-F238E27FC236}">
                <a16:creationId xmlns:a16="http://schemas.microsoft.com/office/drawing/2014/main" id="{4112255C-D43F-403C-BD64-88D5E9F0E07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DB05783-3595-444B-9584-323D98B09E83}"/>
              </a:ext>
            </a:extLst>
          </p:cNvPr>
          <p:cNvSpPr>
            <a:spLocks noGrp="1"/>
          </p:cNvSpPr>
          <p:nvPr>
            <p:ph type="sldNum" sz="quarter" idx="12"/>
          </p:nvPr>
        </p:nvSpPr>
        <p:spPr/>
        <p:txBody>
          <a:bodyPr/>
          <a:lstStyle/>
          <a:p>
            <a:fld id="{90313254-68A8-4B2B-AC93-BC6C6F748D49}" type="slidenum">
              <a:rPr lang="ru-RU" smtClean="0"/>
              <a:t>‹#›</a:t>
            </a:fld>
            <a:endParaRPr lang="ru-RU"/>
          </a:p>
        </p:txBody>
      </p:sp>
    </p:spTree>
    <p:extLst>
      <p:ext uri="{BB962C8B-B14F-4D97-AF65-F5344CB8AC3E}">
        <p14:creationId xmlns:p14="http://schemas.microsoft.com/office/powerpoint/2010/main" val="2022142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E90EF7BE-E6D0-491C-A37F-DB21E76CC31B}"/>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A73FAA5E-B8D0-4C1C-83DB-E534D8EFBEA0}"/>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E47B7A1-B2D1-4D5F-8ED2-754DD0677EA0}"/>
              </a:ext>
            </a:extLst>
          </p:cNvPr>
          <p:cNvSpPr>
            <a:spLocks noGrp="1"/>
          </p:cNvSpPr>
          <p:nvPr>
            <p:ph type="dt" sz="half" idx="10"/>
          </p:nvPr>
        </p:nvSpPr>
        <p:spPr/>
        <p:txBody>
          <a:bodyPr/>
          <a:lstStyle/>
          <a:p>
            <a:fld id="{7578DA5F-CEAD-4404-B1B6-D5A3C604C481}" type="datetimeFigureOut">
              <a:rPr lang="ru-RU" smtClean="0"/>
              <a:t>22.03.2021</a:t>
            </a:fld>
            <a:endParaRPr lang="ru-RU"/>
          </a:p>
        </p:txBody>
      </p:sp>
      <p:sp>
        <p:nvSpPr>
          <p:cNvPr id="5" name="Нижний колонтитул 4">
            <a:extLst>
              <a:ext uri="{FF2B5EF4-FFF2-40B4-BE49-F238E27FC236}">
                <a16:creationId xmlns:a16="http://schemas.microsoft.com/office/drawing/2014/main" id="{83CCDB67-CC3F-4F09-8FFE-090147A2F67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471E49C-8A58-4DD7-BB82-4FB358AB8C18}"/>
              </a:ext>
            </a:extLst>
          </p:cNvPr>
          <p:cNvSpPr>
            <a:spLocks noGrp="1"/>
          </p:cNvSpPr>
          <p:nvPr>
            <p:ph type="sldNum" sz="quarter" idx="12"/>
          </p:nvPr>
        </p:nvSpPr>
        <p:spPr/>
        <p:txBody>
          <a:bodyPr/>
          <a:lstStyle/>
          <a:p>
            <a:fld id="{90313254-68A8-4B2B-AC93-BC6C6F748D49}" type="slidenum">
              <a:rPr lang="ru-RU" smtClean="0"/>
              <a:t>‹#›</a:t>
            </a:fld>
            <a:endParaRPr lang="ru-RU"/>
          </a:p>
        </p:txBody>
      </p:sp>
    </p:spTree>
    <p:extLst>
      <p:ext uri="{BB962C8B-B14F-4D97-AF65-F5344CB8AC3E}">
        <p14:creationId xmlns:p14="http://schemas.microsoft.com/office/powerpoint/2010/main" val="1268548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90852A-8061-4B79-853C-64AD1CC88A3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1D95717-8577-485C-96EA-285CB5587DA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8772504-B2E6-4C99-963B-F3531148EA38}"/>
              </a:ext>
            </a:extLst>
          </p:cNvPr>
          <p:cNvSpPr>
            <a:spLocks noGrp="1"/>
          </p:cNvSpPr>
          <p:nvPr>
            <p:ph type="dt" sz="half" idx="10"/>
          </p:nvPr>
        </p:nvSpPr>
        <p:spPr/>
        <p:txBody>
          <a:bodyPr/>
          <a:lstStyle/>
          <a:p>
            <a:fld id="{7578DA5F-CEAD-4404-B1B6-D5A3C604C481}" type="datetimeFigureOut">
              <a:rPr lang="ru-RU" smtClean="0"/>
              <a:t>22.03.2021</a:t>
            </a:fld>
            <a:endParaRPr lang="ru-RU"/>
          </a:p>
        </p:txBody>
      </p:sp>
      <p:sp>
        <p:nvSpPr>
          <p:cNvPr id="5" name="Нижний колонтитул 4">
            <a:extLst>
              <a:ext uri="{FF2B5EF4-FFF2-40B4-BE49-F238E27FC236}">
                <a16:creationId xmlns:a16="http://schemas.microsoft.com/office/drawing/2014/main" id="{7D05557D-8D24-4C24-8CF1-8F1AB4659EB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1D0054C-E92E-4718-BD16-11E7D9D30C57}"/>
              </a:ext>
            </a:extLst>
          </p:cNvPr>
          <p:cNvSpPr>
            <a:spLocks noGrp="1"/>
          </p:cNvSpPr>
          <p:nvPr>
            <p:ph type="sldNum" sz="quarter" idx="12"/>
          </p:nvPr>
        </p:nvSpPr>
        <p:spPr/>
        <p:txBody>
          <a:bodyPr/>
          <a:lstStyle/>
          <a:p>
            <a:fld id="{90313254-68A8-4B2B-AC93-BC6C6F748D49}" type="slidenum">
              <a:rPr lang="ru-RU" smtClean="0"/>
              <a:t>‹#›</a:t>
            </a:fld>
            <a:endParaRPr lang="ru-RU"/>
          </a:p>
        </p:txBody>
      </p:sp>
    </p:spTree>
    <p:extLst>
      <p:ext uri="{BB962C8B-B14F-4D97-AF65-F5344CB8AC3E}">
        <p14:creationId xmlns:p14="http://schemas.microsoft.com/office/powerpoint/2010/main" val="1675169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E9D610-A00D-49E2-8017-27BADF35B5F7}"/>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F8048C08-E3B3-498B-A7F8-AD21BF289B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AA3DA8B3-0CE8-4112-86FE-9EBA91E0D1C9}"/>
              </a:ext>
            </a:extLst>
          </p:cNvPr>
          <p:cNvSpPr>
            <a:spLocks noGrp="1"/>
          </p:cNvSpPr>
          <p:nvPr>
            <p:ph type="dt" sz="half" idx="10"/>
          </p:nvPr>
        </p:nvSpPr>
        <p:spPr/>
        <p:txBody>
          <a:bodyPr/>
          <a:lstStyle/>
          <a:p>
            <a:fld id="{7578DA5F-CEAD-4404-B1B6-D5A3C604C481}" type="datetimeFigureOut">
              <a:rPr lang="ru-RU" smtClean="0"/>
              <a:t>22.03.2021</a:t>
            </a:fld>
            <a:endParaRPr lang="ru-RU"/>
          </a:p>
        </p:txBody>
      </p:sp>
      <p:sp>
        <p:nvSpPr>
          <p:cNvPr id="5" name="Нижний колонтитул 4">
            <a:extLst>
              <a:ext uri="{FF2B5EF4-FFF2-40B4-BE49-F238E27FC236}">
                <a16:creationId xmlns:a16="http://schemas.microsoft.com/office/drawing/2014/main" id="{11FB2A0B-117D-40BD-9CD6-5F0B85AB068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71AFEB5-1E03-4B22-8D51-EE09CE09C9BE}"/>
              </a:ext>
            </a:extLst>
          </p:cNvPr>
          <p:cNvSpPr>
            <a:spLocks noGrp="1"/>
          </p:cNvSpPr>
          <p:nvPr>
            <p:ph type="sldNum" sz="quarter" idx="12"/>
          </p:nvPr>
        </p:nvSpPr>
        <p:spPr/>
        <p:txBody>
          <a:bodyPr/>
          <a:lstStyle/>
          <a:p>
            <a:fld id="{90313254-68A8-4B2B-AC93-BC6C6F748D49}" type="slidenum">
              <a:rPr lang="ru-RU" smtClean="0"/>
              <a:t>‹#›</a:t>
            </a:fld>
            <a:endParaRPr lang="ru-RU"/>
          </a:p>
        </p:txBody>
      </p:sp>
    </p:spTree>
    <p:extLst>
      <p:ext uri="{BB962C8B-B14F-4D97-AF65-F5344CB8AC3E}">
        <p14:creationId xmlns:p14="http://schemas.microsoft.com/office/powerpoint/2010/main" val="4190600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05C398-A309-4D7C-98D9-C5C309834B65}"/>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6573B48-017A-4FD8-AC97-20BB016F40E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3ED286AE-E567-40C5-8E14-C08ECD862286}"/>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31D8F317-ADF5-4121-ADF9-A290ADF50D3E}"/>
              </a:ext>
            </a:extLst>
          </p:cNvPr>
          <p:cNvSpPr>
            <a:spLocks noGrp="1"/>
          </p:cNvSpPr>
          <p:nvPr>
            <p:ph type="dt" sz="half" idx="10"/>
          </p:nvPr>
        </p:nvSpPr>
        <p:spPr/>
        <p:txBody>
          <a:bodyPr/>
          <a:lstStyle/>
          <a:p>
            <a:fld id="{7578DA5F-CEAD-4404-B1B6-D5A3C604C481}" type="datetimeFigureOut">
              <a:rPr lang="ru-RU" smtClean="0"/>
              <a:t>22.03.2021</a:t>
            </a:fld>
            <a:endParaRPr lang="ru-RU"/>
          </a:p>
        </p:txBody>
      </p:sp>
      <p:sp>
        <p:nvSpPr>
          <p:cNvPr id="6" name="Нижний колонтитул 5">
            <a:extLst>
              <a:ext uri="{FF2B5EF4-FFF2-40B4-BE49-F238E27FC236}">
                <a16:creationId xmlns:a16="http://schemas.microsoft.com/office/drawing/2014/main" id="{52956948-5EDD-4476-94EF-24038B396583}"/>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A6260D9-1123-448D-9BA1-9A36674A0252}"/>
              </a:ext>
            </a:extLst>
          </p:cNvPr>
          <p:cNvSpPr>
            <a:spLocks noGrp="1"/>
          </p:cNvSpPr>
          <p:nvPr>
            <p:ph type="sldNum" sz="quarter" idx="12"/>
          </p:nvPr>
        </p:nvSpPr>
        <p:spPr/>
        <p:txBody>
          <a:bodyPr/>
          <a:lstStyle/>
          <a:p>
            <a:fld id="{90313254-68A8-4B2B-AC93-BC6C6F748D49}" type="slidenum">
              <a:rPr lang="ru-RU" smtClean="0"/>
              <a:t>‹#›</a:t>
            </a:fld>
            <a:endParaRPr lang="ru-RU"/>
          </a:p>
        </p:txBody>
      </p:sp>
    </p:spTree>
    <p:extLst>
      <p:ext uri="{BB962C8B-B14F-4D97-AF65-F5344CB8AC3E}">
        <p14:creationId xmlns:p14="http://schemas.microsoft.com/office/powerpoint/2010/main" val="3006547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54BA2D-FB40-4B2B-BB2C-DCB66E4DE64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CF276314-5A11-440F-84A7-F82BA063C8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A321046F-F411-45C4-BBBA-4EB64E334273}"/>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3439A73A-EE35-46F4-A069-E817BCAD86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9C160B8-E707-415D-A078-B4E05316B1F4}"/>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6090B105-07CD-4973-90F1-14D000F62841}"/>
              </a:ext>
            </a:extLst>
          </p:cNvPr>
          <p:cNvSpPr>
            <a:spLocks noGrp="1"/>
          </p:cNvSpPr>
          <p:nvPr>
            <p:ph type="dt" sz="half" idx="10"/>
          </p:nvPr>
        </p:nvSpPr>
        <p:spPr/>
        <p:txBody>
          <a:bodyPr/>
          <a:lstStyle/>
          <a:p>
            <a:fld id="{7578DA5F-CEAD-4404-B1B6-D5A3C604C481}" type="datetimeFigureOut">
              <a:rPr lang="ru-RU" smtClean="0"/>
              <a:t>22.03.2021</a:t>
            </a:fld>
            <a:endParaRPr lang="ru-RU"/>
          </a:p>
        </p:txBody>
      </p:sp>
      <p:sp>
        <p:nvSpPr>
          <p:cNvPr id="8" name="Нижний колонтитул 7">
            <a:extLst>
              <a:ext uri="{FF2B5EF4-FFF2-40B4-BE49-F238E27FC236}">
                <a16:creationId xmlns:a16="http://schemas.microsoft.com/office/drawing/2014/main" id="{2D33ACA5-5B39-403C-9A72-FD5EE6BBD78E}"/>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7D4B60D1-AB06-4923-887F-61AB327991A1}"/>
              </a:ext>
            </a:extLst>
          </p:cNvPr>
          <p:cNvSpPr>
            <a:spLocks noGrp="1"/>
          </p:cNvSpPr>
          <p:nvPr>
            <p:ph type="sldNum" sz="quarter" idx="12"/>
          </p:nvPr>
        </p:nvSpPr>
        <p:spPr/>
        <p:txBody>
          <a:bodyPr/>
          <a:lstStyle/>
          <a:p>
            <a:fld id="{90313254-68A8-4B2B-AC93-BC6C6F748D49}" type="slidenum">
              <a:rPr lang="ru-RU" smtClean="0"/>
              <a:t>‹#›</a:t>
            </a:fld>
            <a:endParaRPr lang="ru-RU"/>
          </a:p>
        </p:txBody>
      </p:sp>
    </p:spTree>
    <p:extLst>
      <p:ext uri="{BB962C8B-B14F-4D97-AF65-F5344CB8AC3E}">
        <p14:creationId xmlns:p14="http://schemas.microsoft.com/office/powerpoint/2010/main" val="289384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8AE7CE-37B3-46EE-BCE0-29DE897E998A}"/>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7F46D446-BA39-4CE5-B449-390677DB2B2D}"/>
              </a:ext>
            </a:extLst>
          </p:cNvPr>
          <p:cNvSpPr>
            <a:spLocks noGrp="1"/>
          </p:cNvSpPr>
          <p:nvPr>
            <p:ph type="dt" sz="half" idx="10"/>
          </p:nvPr>
        </p:nvSpPr>
        <p:spPr/>
        <p:txBody>
          <a:bodyPr/>
          <a:lstStyle/>
          <a:p>
            <a:fld id="{7578DA5F-CEAD-4404-B1B6-D5A3C604C481}" type="datetimeFigureOut">
              <a:rPr lang="ru-RU" smtClean="0"/>
              <a:t>22.03.2021</a:t>
            </a:fld>
            <a:endParaRPr lang="ru-RU"/>
          </a:p>
        </p:txBody>
      </p:sp>
      <p:sp>
        <p:nvSpPr>
          <p:cNvPr id="4" name="Нижний колонтитул 3">
            <a:extLst>
              <a:ext uri="{FF2B5EF4-FFF2-40B4-BE49-F238E27FC236}">
                <a16:creationId xmlns:a16="http://schemas.microsoft.com/office/drawing/2014/main" id="{94528FC5-A730-4115-ABE0-0C486B254F1E}"/>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ED9ACBF6-E67A-4152-91F5-28C39CD0F4D9}"/>
              </a:ext>
            </a:extLst>
          </p:cNvPr>
          <p:cNvSpPr>
            <a:spLocks noGrp="1"/>
          </p:cNvSpPr>
          <p:nvPr>
            <p:ph type="sldNum" sz="quarter" idx="12"/>
          </p:nvPr>
        </p:nvSpPr>
        <p:spPr/>
        <p:txBody>
          <a:bodyPr/>
          <a:lstStyle/>
          <a:p>
            <a:fld id="{90313254-68A8-4B2B-AC93-BC6C6F748D49}" type="slidenum">
              <a:rPr lang="ru-RU" smtClean="0"/>
              <a:t>‹#›</a:t>
            </a:fld>
            <a:endParaRPr lang="ru-RU"/>
          </a:p>
        </p:txBody>
      </p:sp>
    </p:spTree>
    <p:extLst>
      <p:ext uri="{BB962C8B-B14F-4D97-AF65-F5344CB8AC3E}">
        <p14:creationId xmlns:p14="http://schemas.microsoft.com/office/powerpoint/2010/main" val="1461027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B8DF4C3A-042B-4688-8ACD-2B82B988E1AD}"/>
              </a:ext>
            </a:extLst>
          </p:cNvPr>
          <p:cNvSpPr>
            <a:spLocks noGrp="1"/>
          </p:cNvSpPr>
          <p:nvPr>
            <p:ph type="dt" sz="half" idx="10"/>
          </p:nvPr>
        </p:nvSpPr>
        <p:spPr/>
        <p:txBody>
          <a:bodyPr/>
          <a:lstStyle/>
          <a:p>
            <a:fld id="{7578DA5F-CEAD-4404-B1B6-D5A3C604C481}" type="datetimeFigureOut">
              <a:rPr lang="ru-RU" smtClean="0"/>
              <a:t>22.03.2021</a:t>
            </a:fld>
            <a:endParaRPr lang="ru-RU"/>
          </a:p>
        </p:txBody>
      </p:sp>
      <p:sp>
        <p:nvSpPr>
          <p:cNvPr id="3" name="Нижний колонтитул 2">
            <a:extLst>
              <a:ext uri="{FF2B5EF4-FFF2-40B4-BE49-F238E27FC236}">
                <a16:creationId xmlns:a16="http://schemas.microsoft.com/office/drawing/2014/main" id="{C5AD4F1C-004A-45AC-85BF-CE6734659F89}"/>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22B77C17-C906-4DCB-845A-094E90DC1D34}"/>
              </a:ext>
            </a:extLst>
          </p:cNvPr>
          <p:cNvSpPr>
            <a:spLocks noGrp="1"/>
          </p:cNvSpPr>
          <p:nvPr>
            <p:ph type="sldNum" sz="quarter" idx="12"/>
          </p:nvPr>
        </p:nvSpPr>
        <p:spPr/>
        <p:txBody>
          <a:bodyPr/>
          <a:lstStyle/>
          <a:p>
            <a:fld id="{90313254-68A8-4B2B-AC93-BC6C6F748D49}" type="slidenum">
              <a:rPr lang="ru-RU" smtClean="0"/>
              <a:t>‹#›</a:t>
            </a:fld>
            <a:endParaRPr lang="ru-RU"/>
          </a:p>
        </p:txBody>
      </p:sp>
    </p:spTree>
    <p:extLst>
      <p:ext uri="{BB962C8B-B14F-4D97-AF65-F5344CB8AC3E}">
        <p14:creationId xmlns:p14="http://schemas.microsoft.com/office/powerpoint/2010/main" val="1524743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2166F2-BD2D-4B4B-9868-A1188397FF6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BF4D0D8B-F5BB-485C-B626-AE4A5E671B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8F6418A2-6CBE-446E-8966-91E53D9CA6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1D57D81-61F4-4E17-9413-A6476108203D}"/>
              </a:ext>
            </a:extLst>
          </p:cNvPr>
          <p:cNvSpPr>
            <a:spLocks noGrp="1"/>
          </p:cNvSpPr>
          <p:nvPr>
            <p:ph type="dt" sz="half" idx="10"/>
          </p:nvPr>
        </p:nvSpPr>
        <p:spPr/>
        <p:txBody>
          <a:bodyPr/>
          <a:lstStyle/>
          <a:p>
            <a:fld id="{7578DA5F-CEAD-4404-B1B6-D5A3C604C481}" type="datetimeFigureOut">
              <a:rPr lang="ru-RU" smtClean="0"/>
              <a:t>22.03.2021</a:t>
            </a:fld>
            <a:endParaRPr lang="ru-RU"/>
          </a:p>
        </p:txBody>
      </p:sp>
      <p:sp>
        <p:nvSpPr>
          <p:cNvPr id="6" name="Нижний колонтитул 5">
            <a:extLst>
              <a:ext uri="{FF2B5EF4-FFF2-40B4-BE49-F238E27FC236}">
                <a16:creationId xmlns:a16="http://schemas.microsoft.com/office/drawing/2014/main" id="{62704520-08FC-49DC-BDA8-E2B1F3B4FE2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DF68698-F373-4FB6-9DAB-75F66E31F39C}"/>
              </a:ext>
            </a:extLst>
          </p:cNvPr>
          <p:cNvSpPr>
            <a:spLocks noGrp="1"/>
          </p:cNvSpPr>
          <p:nvPr>
            <p:ph type="sldNum" sz="quarter" idx="12"/>
          </p:nvPr>
        </p:nvSpPr>
        <p:spPr/>
        <p:txBody>
          <a:bodyPr/>
          <a:lstStyle/>
          <a:p>
            <a:fld id="{90313254-68A8-4B2B-AC93-BC6C6F748D49}" type="slidenum">
              <a:rPr lang="ru-RU" smtClean="0"/>
              <a:t>‹#›</a:t>
            </a:fld>
            <a:endParaRPr lang="ru-RU"/>
          </a:p>
        </p:txBody>
      </p:sp>
    </p:spTree>
    <p:extLst>
      <p:ext uri="{BB962C8B-B14F-4D97-AF65-F5344CB8AC3E}">
        <p14:creationId xmlns:p14="http://schemas.microsoft.com/office/powerpoint/2010/main" val="2769878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071B76-D7CA-4C37-AFF5-35933E7E4B8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3427F2D1-90BE-4B75-868F-D58DBCA9D3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ADBCA539-0919-4EB0-B876-8E3AAA292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E236258-30EF-42D6-ADBE-0246D4CB3946}"/>
              </a:ext>
            </a:extLst>
          </p:cNvPr>
          <p:cNvSpPr>
            <a:spLocks noGrp="1"/>
          </p:cNvSpPr>
          <p:nvPr>
            <p:ph type="dt" sz="half" idx="10"/>
          </p:nvPr>
        </p:nvSpPr>
        <p:spPr/>
        <p:txBody>
          <a:bodyPr/>
          <a:lstStyle/>
          <a:p>
            <a:fld id="{7578DA5F-CEAD-4404-B1B6-D5A3C604C481}" type="datetimeFigureOut">
              <a:rPr lang="ru-RU" smtClean="0"/>
              <a:t>22.03.2021</a:t>
            </a:fld>
            <a:endParaRPr lang="ru-RU"/>
          </a:p>
        </p:txBody>
      </p:sp>
      <p:sp>
        <p:nvSpPr>
          <p:cNvPr id="6" name="Нижний колонтитул 5">
            <a:extLst>
              <a:ext uri="{FF2B5EF4-FFF2-40B4-BE49-F238E27FC236}">
                <a16:creationId xmlns:a16="http://schemas.microsoft.com/office/drawing/2014/main" id="{8500F473-45E8-4E77-ACE6-A78E197A039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29A5FA8-B498-4D13-A916-143E37F7581B}"/>
              </a:ext>
            </a:extLst>
          </p:cNvPr>
          <p:cNvSpPr>
            <a:spLocks noGrp="1"/>
          </p:cNvSpPr>
          <p:nvPr>
            <p:ph type="sldNum" sz="quarter" idx="12"/>
          </p:nvPr>
        </p:nvSpPr>
        <p:spPr/>
        <p:txBody>
          <a:bodyPr/>
          <a:lstStyle/>
          <a:p>
            <a:fld id="{90313254-68A8-4B2B-AC93-BC6C6F748D49}" type="slidenum">
              <a:rPr lang="ru-RU" smtClean="0"/>
              <a:t>‹#›</a:t>
            </a:fld>
            <a:endParaRPr lang="ru-RU"/>
          </a:p>
        </p:txBody>
      </p:sp>
    </p:spTree>
    <p:extLst>
      <p:ext uri="{BB962C8B-B14F-4D97-AF65-F5344CB8AC3E}">
        <p14:creationId xmlns:p14="http://schemas.microsoft.com/office/powerpoint/2010/main" val="2776999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D6F59B-D96E-46AA-BB59-1E2902F69C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30401862-3D8D-4EF8-B70B-7990B75361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94EC4F7-773F-49EA-B845-778BF2B777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8DA5F-CEAD-4404-B1B6-D5A3C604C481}" type="datetimeFigureOut">
              <a:rPr lang="ru-RU" smtClean="0"/>
              <a:t>22.03.2021</a:t>
            </a:fld>
            <a:endParaRPr lang="ru-RU"/>
          </a:p>
        </p:txBody>
      </p:sp>
      <p:sp>
        <p:nvSpPr>
          <p:cNvPr id="5" name="Нижний колонтитул 4">
            <a:extLst>
              <a:ext uri="{FF2B5EF4-FFF2-40B4-BE49-F238E27FC236}">
                <a16:creationId xmlns:a16="http://schemas.microsoft.com/office/drawing/2014/main" id="{096EF8D5-A496-4A43-A1AF-D3C0B1F418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571DEFF1-4494-43BE-8BEC-1E6D92FD7F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313254-68A8-4B2B-AC93-BC6C6F748D49}" type="slidenum">
              <a:rPr lang="ru-RU" smtClean="0"/>
              <a:t>‹#›</a:t>
            </a:fld>
            <a:endParaRPr lang="ru-RU"/>
          </a:p>
        </p:txBody>
      </p:sp>
    </p:spTree>
    <p:extLst>
      <p:ext uri="{BB962C8B-B14F-4D97-AF65-F5344CB8AC3E}">
        <p14:creationId xmlns:p14="http://schemas.microsoft.com/office/powerpoint/2010/main" val="2901968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6112F8-AD32-44FB-BA69-DC8717B08F22}"/>
              </a:ext>
            </a:extLst>
          </p:cNvPr>
          <p:cNvSpPr>
            <a:spLocks noGrp="1"/>
          </p:cNvSpPr>
          <p:nvPr>
            <p:ph type="ctrTitle"/>
          </p:nvPr>
        </p:nvSpPr>
        <p:spPr/>
        <p:txBody>
          <a:bodyPr>
            <a:normAutofit/>
          </a:bodyPr>
          <a:lstStyle/>
          <a:p>
            <a:r>
              <a:rPr lang="ru-RU" sz="4000" b="1" i="0" u="none" strike="noStrike" baseline="0" dirty="0">
                <a:latin typeface="Times New Roman" panose="02020603050405020304" pitchFamily="18" charset="0"/>
              </a:rPr>
              <a:t>МАССООБМЕННЫЕ ПРОЦЕССЫ</a:t>
            </a:r>
            <a:br>
              <a:rPr lang="ru-RU" sz="4000" b="0" i="0" u="none" strike="noStrike" baseline="0" dirty="0">
                <a:latin typeface="Times New Roman" panose="02020603050405020304" pitchFamily="18" charset="0"/>
              </a:rPr>
            </a:br>
            <a:endParaRPr lang="ru-RU" sz="4000" dirty="0"/>
          </a:p>
        </p:txBody>
      </p:sp>
    </p:spTree>
    <p:extLst>
      <p:ext uri="{BB962C8B-B14F-4D97-AF65-F5344CB8AC3E}">
        <p14:creationId xmlns:p14="http://schemas.microsoft.com/office/powerpoint/2010/main" val="2445191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8AC8F0-D207-4FAE-BEC0-0B0F515232F9}"/>
              </a:ext>
            </a:extLst>
          </p:cNvPr>
          <p:cNvSpPr txBox="1"/>
          <p:nvPr/>
        </p:nvSpPr>
        <p:spPr>
          <a:xfrm>
            <a:off x="147961" y="121145"/>
            <a:ext cx="11896077" cy="6463308"/>
          </a:xfrm>
          <a:prstGeom prst="rect">
            <a:avLst/>
          </a:prstGeom>
          <a:noFill/>
        </p:spPr>
        <p:txBody>
          <a:bodyPr wrap="square">
            <a:spAutoFit/>
          </a:bodyPr>
          <a:lstStyle/>
          <a:p>
            <a:pPr marR="200" algn="just"/>
            <a:r>
              <a:rPr lang="ru-RU" sz="1800" b="1" i="0" u="none" strike="noStrike" baseline="0" dirty="0" err="1">
                <a:latin typeface="Times New Roman" panose="02020603050405020304" pitchFamily="18" charset="0"/>
              </a:rPr>
              <a:t>Массообмен</a:t>
            </a:r>
            <a:r>
              <a:rPr lang="ru-RU" sz="1800" b="0" i="0" u="none" strike="noStrike" baseline="0" dirty="0">
                <a:latin typeface="Times New Roman" panose="02020603050405020304" pitchFamily="18" charset="0"/>
              </a:rPr>
              <a:t> - процесс, который характеризуется переходом одного или</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нескольких веществ из одной фазы в другую. Этот переход осуществляется</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конвективной и молекулярной диффузией, поэтому массообменные процессы</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называют также диффузионными. Процесс переноса вещества из одной </a:t>
            </a:r>
            <a:r>
              <a:rPr lang="ru-RU" sz="1800" b="0" i="0" u="none" strike="noStrike" baseline="0" dirty="0" err="1">
                <a:latin typeface="Times New Roman" panose="02020603050405020304" pitchFamily="18" charset="0"/>
              </a:rPr>
              <a:t>фазыв</a:t>
            </a:r>
            <a:r>
              <a:rPr lang="ru-RU" sz="1800" b="0" i="0" u="none" strike="noStrike" baseline="0" dirty="0">
                <a:latin typeface="Times New Roman" panose="02020603050405020304" pitchFamily="18" charset="0"/>
              </a:rPr>
              <a:t> другую, аналогично процессу переноса тепла, осуществляется в три стадии:</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перенос к поверхности раздела фаз, перенос через границу раздела фаз </a:t>
            </a:r>
            <a:r>
              <a:rPr lang="ru-RU" sz="1800" b="0" i="0" u="none" strike="noStrike" baseline="0" dirty="0" err="1">
                <a:latin typeface="Times New Roman" panose="02020603050405020304" pitchFamily="18" charset="0"/>
              </a:rPr>
              <a:t>иперенос</a:t>
            </a:r>
            <a:r>
              <a:rPr lang="ru-RU" sz="1800" b="0" i="0" u="none" strike="noStrike" baseline="0" dirty="0">
                <a:latin typeface="Times New Roman" panose="02020603050405020304" pitchFamily="18" charset="0"/>
              </a:rPr>
              <a:t> в пределах другой фазы. При теплопередаче обменивающиеся теплом среды разделены твердой стенкой, в то время как </a:t>
            </a:r>
            <a:r>
              <a:rPr lang="ru-RU" sz="1800" b="0" i="0" u="none" strike="noStrike" baseline="0" dirty="0" err="1">
                <a:latin typeface="Times New Roman" panose="02020603050405020304" pitchFamily="18" charset="0"/>
              </a:rPr>
              <a:t>массопередача</a:t>
            </a:r>
            <a:r>
              <a:rPr lang="ru-RU" sz="1800" b="0" i="0" u="none" strike="noStrike" baseline="0" dirty="0">
                <a:latin typeface="Times New Roman" panose="02020603050405020304" pitchFamily="18" charset="0"/>
              </a:rPr>
              <a:t> происходит обычно через границу поверхности раздела соприкасающихся фаз. Эта</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граница может быть либо подвижной (</a:t>
            </a:r>
            <a:r>
              <a:rPr lang="ru-RU" sz="1800" b="0" i="0" u="none" strike="noStrike" baseline="0" dirty="0" err="1">
                <a:latin typeface="Times New Roman" panose="02020603050405020304" pitchFamily="18" charset="0"/>
              </a:rPr>
              <a:t>массопередача</a:t>
            </a:r>
            <a:r>
              <a:rPr lang="ru-RU" sz="1800" b="0" i="0" u="none" strike="noStrike" baseline="0" dirty="0">
                <a:latin typeface="Times New Roman" panose="02020603050405020304" pitchFamily="18" charset="0"/>
              </a:rPr>
              <a:t> в системах газ-жидкость</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или пар-жидкость, жидкость-жидкость), либо неподвижной (</a:t>
            </a:r>
            <a:r>
              <a:rPr lang="ru-RU" sz="1800" b="0" i="0" u="none" strike="noStrike" baseline="0" dirty="0" err="1">
                <a:latin typeface="Times New Roman" panose="02020603050405020304" pitchFamily="18" charset="0"/>
              </a:rPr>
              <a:t>массопередача</a:t>
            </a:r>
            <a:r>
              <a:rPr lang="ru-RU" sz="1800" b="0" i="0" u="none" strike="noStrike" baseline="0" dirty="0">
                <a:latin typeface="Times New Roman" panose="02020603050405020304" pitchFamily="18" charset="0"/>
              </a:rPr>
              <a:t> с</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твердой фазой).</a:t>
            </a:r>
            <a:endParaRPr lang="ru-RU" sz="20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Перенос вещества из фазы к границе раздела фаз или в обратном направлении, т.е. в пределах одной из фаз, называется </a:t>
            </a:r>
            <a:r>
              <a:rPr lang="ru-RU" sz="1800" b="0" i="0" u="none" strike="noStrike" baseline="0" dirty="0" err="1">
                <a:latin typeface="Times New Roman" panose="02020603050405020304" pitchFamily="18" charset="0"/>
              </a:rPr>
              <a:t>массоотдачей</a:t>
            </a:r>
            <a:r>
              <a:rPr lang="ru-RU" sz="1800" b="0" i="0" u="none" strike="noStrike" baseline="0" dirty="0">
                <a:latin typeface="Times New Roman" panose="02020603050405020304" pitchFamily="18" charset="0"/>
              </a:rPr>
              <a:t>.</a:t>
            </a:r>
            <a:endParaRPr lang="ru-RU" sz="20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К массообменным процессам относятся абсорбция, адсорбция, экстракция, ректификация, сушка и кристаллизация.</a:t>
            </a:r>
            <a:endParaRPr lang="ru-RU" sz="2000" b="0" i="0" u="none" strike="noStrike" baseline="0" dirty="0">
              <a:latin typeface="Times New Roman" panose="02020603050405020304" pitchFamily="18" charset="0"/>
            </a:endParaRPr>
          </a:p>
          <a:p>
            <a:pPr marR="200" algn="just"/>
            <a:r>
              <a:rPr lang="ru-RU" sz="1800" b="1" i="0" u="none" strike="noStrike" baseline="0" dirty="0">
                <a:latin typeface="Times New Roman" panose="02020603050405020304" pitchFamily="18" charset="0"/>
              </a:rPr>
              <a:t>Абсорбция</a:t>
            </a:r>
            <a:r>
              <a:rPr lang="ru-RU" sz="1800" b="0" i="0" u="none" strike="noStrike" baseline="0" dirty="0">
                <a:latin typeface="Times New Roman" panose="02020603050405020304" pitchFamily="18" charset="0"/>
              </a:rPr>
              <a:t> - избирательное поглощение газов или паров жидким поглотителем - абсорбентом; при этом масса одного вещества или группы веществ</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переходит из газовой или паровой фазы в жидкую фазу.</a:t>
            </a:r>
            <a:endParaRPr lang="ru-RU" sz="2000" b="0" i="0" u="none" strike="noStrike" baseline="0" dirty="0">
              <a:latin typeface="Times New Roman" panose="02020603050405020304" pitchFamily="18" charset="0"/>
            </a:endParaRPr>
          </a:p>
          <a:p>
            <a:pPr marR="200" algn="just"/>
            <a:r>
              <a:rPr lang="ru-RU" sz="1800" b="1" i="0" u="none" strike="noStrike" baseline="0" dirty="0">
                <a:latin typeface="Times New Roman" panose="02020603050405020304" pitchFamily="18" charset="0"/>
              </a:rPr>
              <a:t>Адсорбция</a:t>
            </a:r>
            <a:r>
              <a:rPr lang="ru-RU" sz="1800" b="0" i="0" u="none" strike="noStrike" baseline="0" dirty="0">
                <a:latin typeface="Times New Roman" panose="02020603050405020304" pitchFamily="18" charset="0"/>
              </a:rPr>
              <a:t> - избирательное поглощение газов, паров или растворенных</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в жидкости веществ твердым пористым поглотителем - адсорбентом; при этом</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вещества из газовой, паровой или жидкой фазы переходят в твердую фазу.</a:t>
            </a:r>
            <a:endParaRPr lang="ru-RU" sz="2000" b="0" i="0" u="none" strike="noStrike" baseline="0" dirty="0">
              <a:latin typeface="Times New Roman" panose="02020603050405020304" pitchFamily="18" charset="0"/>
            </a:endParaRPr>
          </a:p>
          <a:p>
            <a:pPr marR="200" algn="just"/>
            <a:r>
              <a:rPr lang="ru-RU" sz="1800" b="1" i="0" u="none" strike="noStrike" baseline="0" dirty="0">
                <a:latin typeface="Times New Roman" panose="02020603050405020304" pitchFamily="18" charset="0"/>
              </a:rPr>
              <a:t>Экстракция</a:t>
            </a:r>
            <a:r>
              <a:rPr lang="ru-RU" sz="1800" b="0" i="0" u="none" strike="noStrike" baseline="0" dirty="0">
                <a:latin typeface="Times New Roman" panose="02020603050405020304" pitchFamily="18" charset="0"/>
              </a:rPr>
              <a:t> - избирательное извлечение вещества из жидкой смеси или</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твердого пористого тела жидкостью - экстрагентом; при этом вещество из</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жидкой или твердой фазы переходит в жидкую фазу (экстрагент).</a:t>
            </a:r>
            <a:endParaRPr lang="ru-RU" sz="2000" b="0" i="0" u="none" strike="noStrike" baseline="0" dirty="0">
              <a:latin typeface="Times New Roman" panose="02020603050405020304" pitchFamily="18" charset="0"/>
            </a:endParaRPr>
          </a:p>
          <a:p>
            <a:pPr marR="200" algn="just"/>
            <a:r>
              <a:rPr lang="ru-RU" sz="1800" b="1" i="0" u="none" strike="noStrike" baseline="0" dirty="0">
                <a:latin typeface="Times New Roman" panose="02020603050405020304" pitchFamily="18" charset="0"/>
              </a:rPr>
              <a:t>Ректификация</a:t>
            </a:r>
            <a:r>
              <a:rPr lang="ru-RU" sz="1800" b="0" i="0" u="none" strike="noStrike" baseline="0" dirty="0">
                <a:latin typeface="Times New Roman" panose="02020603050405020304" pitchFamily="18" charset="0"/>
              </a:rPr>
              <a:t> - разделение жидкой смеси на составляющие ее чистые</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компоненты в результате различия их летучести и противоточного взаимодействия жидкого и парового потоков; при этом вещества из жидкой фазы переходят в паровую (при кипении) и, наоборот (при конденсации), обогащая</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легколетучим компонентом паровую фазу.</a:t>
            </a:r>
            <a:endParaRPr lang="ru-RU" sz="2000" b="0" i="0" u="none" strike="noStrike" baseline="0" dirty="0">
              <a:latin typeface="Times New Roman" panose="02020603050405020304" pitchFamily="18" charset="0"/>
            </a:endParaRPr>
          </a:p>
          <a:p>
            <a:pPr marR="200" algn="just"/>
            <a:r>
              <a:rPr lang="ru-RU" sz="1800" b="1" i="0" u="none" strike="noStrike" baseline="0" dirty="0">
                <a:latin typeface="Times New Roman" panose="02020603050405020304" pitchFamily="18" charset="0"/>
              </a:rPr>
              <a:t>Сушка</a:t>
            </a:r>
            <a:r>
              <a:rPr lang="ru-RU" sz="1800" b="0" i="0" u="none" strike="noStrike" baseline="0" dirty="0">
                <a:latin typeface="Times New Roman" panose="02020603050405020304" pitchFamily="18" charset="0"/>
              </a:rPr>
              <a:t> - удаление влаги из твердых и пластических материалов путем</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ее испарения; при этом влага из твердых или пластических материалов переходит в паровую или газовую фазу.</a:t>
            </a:r>
            <a:endParaRPr lang="ru-RU" sz="20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3208801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05C5C0-2FD7-429C-A684-76D2F77AF301}"/>
              </a:ext>
            </a:extLst>
          </p:cNvPr>
          <p:cNvSpPr txBox="1"/>
          <p:nvPr/>
        </p:nvSpPr>
        <p:spPr>
          <a:xfrm>
            <a:off x="109121" y="73566"/>
            <a:ext cx="11973758" cy="6494085"/>
          </a:xfrm>
          <a:prstGeom prst="rect">
            <a:avLst/>
          </a:prstGeom>
          <a:noFill/>
        </p:spPr>
        <p:txBody>
          <a:bodyPr wrap="square">
            <a:spAutoFit/>
          </a:bodyPr>
          <a:lstStyle/>
          <a:p>
            <a:pPr marR="200" algn="just"/>
            <a:r>
              <a:rPr lang="ru-RU" sz="1800" b="1" i="0" u="none" strike="noStrike" baseline="0" dirty="0">
                <a:latin typeface="Times New Roman" panose="02020603050405020304" pitchFamily="18" charset="0"/>
              </a:rPr>
              <a:t>Кристаллизация</a:t>
            </a:r>
            <a:r>
              <a:rPr lang="ru-RU" sz="1800" b="0" i="0" u="none" strike="noStrike" baseline="0" dirty="0">
                <a:latin typeface="Times New Roman" panose="02020603050405020304" pitchFamily="18" charset="0"/>
              </a:rPr>
              <a:t> - выделение твердого растворенного вещества из его</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пересыщенного раствора; при этом вещество из жидкой фазы переходит в</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твердую фазу.</a:t>
            </a:r>
            <a:endParaRPr lang="ru-RU" sz="20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Массообменные процессы обратимы, т.е. распределяемое между фазами вещество может переходить из одной фазы в другую в зависимости от</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концентрации этого вещества в фазах и условий равновесия, которые в свою</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очередь зависят от температуры и давления проводимого процесса и определяются правилом фаз Гиббса, принципом Ле-</a:t>
            </a:r>
            <a:r>
              <a:rPr lang="ru-RU" sz="1800" b="0" i="0" u="none" strike="noStrike" baseline="0" dirty="0" err="1">
                <a:latin typeface="Times New Roman" panose="02020603050405020304" pitchFamily="18" charset="0"/>
              </a:rPr>
              <a:t>Шателье</a:t>
            </a:r>
            <a:r>
              <a:rPr lang="ru-RU" sz="1800" b="0" i="0" u="none" strike="noStrike" baseline="0" dirty="0">
                <a:latin typeface="Times New Roman" panose="02020603050405020304" pitchFamily="18" charset="0"/>
              </a:rPr>
              <a:t> и другими законами</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фазового равновесия. По аналогии с процессами переноса тепла количество</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вещества, переносимое при </a:t>
            </a:r>
            <a:r>
              <a:rPr lang="ru-RU" sz="1800" b="0" i="0" u="none" strike="noStrike" baseline="0" dirty="0" err="1">
                <a:latin typeface="Times New Roman" panose="02020603050405020304" pitchFamily="18" charset="0"/>
              </a:rPr>
              <a:t>массообмене</a:t>
            </a:r>
            <a:r>
              <a:rPr lang="ru-RU" sz="1800" b="0" i="0" u="none" strike="noStrike" baseline="0" dirty="0">
                <a:latin typeface="Times New Roman" panose="02020603050405020304" pitchFamily="18" charset="0"/>
              </a:rPr>
              <a:t>, пропорционально поверхности контакта фаз и движущей силе процесса-разности концентраций распределяемого вещества во взаимодействующих фазах.</a:t>
            </a:r>
            <a:endParaRPr lang="en-US" sz="18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Скорость </a:t>
            </a:r>
            <a:r>
              <a:rPr lang="ru-RU" sz="1800" b="0" i="0" u="none" strike="noStrike" baseline="0" dirty="0" err="1">
                <a:latin typeface="Times New Roman" panose="02020603050405020304" pitchFamily="18" charset="0"/>
              </a:rPr>
              <a:t>массопередачи</a:t>
            </a:r>
            <a:r>
              <a:rPr lang="ru-RU" sz="1800" b="0" i="0" u="none" strike="noStrike" baseline="0" dirty="0">
                <a:latin typeface="Times New Roman" panose="02020603050405020304" pitchFamily="18" charset="0"/>
              </a:rPr>
              <a:t> связана с механизмом переноса распределяемого вещества в фазах, между которыми происходит </a:t>
            </a:r>
            <a:r>
              <a:rPr lang="ru-RU" sz="1800" b="0" i="0" u="none" strike="noStrike" baseline="0" dirty="0" err="1">
                <a:latin typeface="Times New Roman" panose="02020603050405020304" pitchFamily="18" charset="0"/>
              </a:rPr>
              <a:t>массообмен</a:t>
            </a:r>
            <a:r>
              <a:rPr lang="ru-RU" sz="1800" b="0" i="0" u="none" strike="noStrike" baseline="0" dirty="0">
                <a:latin typeface="Times New Roman" panose="02020603050405020304" pitchFamily="18" charset="0"/>
              </a:rPr>
              <a:t>. Перенос вещества внутри фазы может происходить только путем молекулярной</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диффузии, либо путем конвекции и молекулярной диффузии одновременно.</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Посредством одной молекулярной диффузии вещество перемещается, строго</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говоря, лишь в неподвижной среде (твердой фазе). В движущейся среде перенос вещества осуществляется как молекулярной диффузией, так и самой</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средой (конвекцией) в направлении ее движения. В турбулентном потоке перенос молекулярной диффузией наблюдается только вблизи границы раздела</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фаз.</a:t>
            </a:r>
          </a:p>
          <a:p>
            <a:pPr marR="200" algn="just"/>
            <a:r>
              <a:rPr lang="ru-RU" sz="1800" b="1" i="0" u="none" strike="noStrike" baseline="0" dirty="0">
                <a:latin typeface="Times New Roman" panose="02020603050405020304" pitchFamily="18" charset="0"/>
              </a:rPr>
              <a:t>3акон молекулярной диффузии (первый закон </a:t>
            </a:r>
            <a:r>
              <a:rPr lang="ru-RU" sz="1800" b="1" i="0" u="none" strike="noStrike" baseline="0" dirty="0" err="1">
                <a:latin typeface="Times New Roman" panose="02020603050405020304" pitchFamily="18" charset="0"/>
              </a:rPr>
              <a:t>Фика</a:t>
            </a:r>
            <a:r>
              <a:rPr lang="ru-RU" sz="1800" b="1" i="0" u="none" strike="noStrike" baseline="0" dirty="0">
                <a:latin typeface="Times New Roman" panose="02020603050405020304" pitchFamily="18" charset="0"/>
              </a:rPr>
              <a:t>),</a:t>
            </a:r>
            <a:r>
              <a:rPr lang="ru-RU" sz="1800" b="0" i="0" u="none" strike="noStrike" baseline="0" dirty="0">
                <a:latin typeface="Times New Roman" panose="02020603050405020304" pitchFamily="18" charset="0"/>
              </a:rPr>
              <a:t> основанный на</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том, что диффузия в газах и растворах жидкостей происходит в результате</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беспорядочного теплового движения молекул, атомов, ионов, коллоидных</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частиц, приводящего к переносу вещества из зоны высоких концентраций в</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зону низких концентраций, гласит: "Масса вещества </a:t>
            </a:r>
            <a:r>
              <a:rPr lang="en-US" sz="1800" b="0" i="0" u="none" strike="noStrike" baseline="0" dirty="0" err="1">
                <a:latin typeface="Times New Roman" panose="02020603050405020304" pitchFamily="18" charset="0"/>
              </a:rPr>
              <a:t>dM</a:t>
            </a:r>
            <a:r>
              <a:rPr lang="en-US"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продиффундировавшего</a:t>
            </a:r>
            <a:r>
              <a:rPr lang="ru-RU" sz="1800" b="0" i="0" u="none" strike="noStrike" baseline="0" dirty="0">
                <a:latin typeface="Times New Roman" panose="02020603050405020304" pitchFamily="18" charset="0"/>
              </a:rPr>
              <a:t> за время </a:t>
            </a:r>
            <a:r>
              <a:rPr lang="en-US" sz="1800" b="0" i="0" u="none" strike="noStrike" baseline="0" dirty="0">
                <a:latin typeface="Times New Roman" panose="02020603050405020304" pitchFamily="18" charset="0"/>
              </a:rPr>
              <a:t>dx </a:t>
            </a:r>
            <a:r>
              <a:rPr lang="ru-RU" sz="1800" b="0" i="0" u="none" strike="noStrike" baseline="0" dirty="0">
                <a:latin typeface="Times New Roman" panose="02020603050405020304" pitchFamily="18" charset="0"/>
              </a:rPr>
              <a:t>через элементарную поверхность </a:t>
            </a:r>
            <a:r>
              <a:rPr lang="en-US" sz="1800" b="0" i="0" u="none" strike="noStrike" baseline="0" dirty="0" err="1">
                <a:latin typeface="Times New Roman" panose="02020603050405020304" pitchFamily="18" charset="0"/>
              </a:rPr>
              <a:t>dS</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(нормальную к направлению диффузии), пропорциональна градиенту концентрации </a:t>
            </a:r>
            <a:r>
              <a:rPr lang="en-US" sz="1800" b="0" i="0" u="none" strike="noStrike" baseline="0" dirty="0">
                <a:latin typeface="Times New Roman" panose="02020603050405020304" pitchFamily="18" charset="0"/>
              </a:rPr>
              <a:t>dc/</a:t>
            </a:r>
            <a:r>
              <a:rPr lang="en-US" sz="1800" b="0" i="0" u="none" strike="noStrike" baseline="0" dirty="0" err="1">
                <a:latin typeface="Times New Roman" panose="02020603050405020304" pitchFamily="18" charset="0"/>
              </a:rPr>
              <a:t>dn</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этого</a:t>
            </a:r>
            <a:r>
              <a:rPr lang="en-US" sz="1800" b="0"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веществ</a:t>
            </a:r>
            <a:r>
              <a:rPr lang="ru-RU" dirty="0">
                <a:latin typeface="Times New Roman" panose="02020603050405020304" pitchFamily="18" charset="0"/>
              </a:rPr>
              <a:t>а</a:t>
            </a:r>
            <a:r>
              <a:rPr lang="ru-RU" sz="1800" b="0" i="0" u="none" strike="noStrike" baseline="0" dirty="0">
                <a:latin typeface="Times New Roman" panose="02020603050405020304" pitchFamily="18" charset="0"/>
              </a:rPr>
              <a:t>". По своей структуре закон </a:t>
            </a:r>
            <a:r>
              <a:rPr lang="ru-RU" sz="1800" b="0" i="0" u="none" strike="noStrike" baseline="0" dirty="0" err="1">
                <a:latin typeface="Times New Roman" panose="02020603050405020304" pitchFamily="18" charset="0"/>
              </a:rPr>
              <a:t>Фика</a:t>
            </a:r>
            <a:r>
              <a:rPr lang="ru-RU" sz="1800" b="0" i="0" u="none" strike="noStrike" baseline="0" dirty="0">
                <a:latin typeface="Times New Roman" panose="02020603050405020304" pitchFamily="18" charset="0"/>
              </a:rPr>
              <a:t> аналогичен закону Фурье.</a:t>
            </a:r>
          </a:p>
          <a:p>
            <a:pPr marR="200" algn="just"/>
            <a:r>
              <a:rPr lang="ru-RU" sz="1800" b="1" i="0" u="none" strike="noStrike" baseline="0" dirty="0">
                <a:latin typeface="Times New Roman" panose="02020603050405020304" pitchFamily="18" charset="0"/>
              </a:rPr>
              <a:t>Закон конвективной диффузии</a:t>
            </a:r>
            <a:r>
              <a:rPr lang="ru-RU" sz="1800" b="0" i="0" u="none" strike="noStrike" baseline="0" dirty="0">
                <a:latin typeface="Times New Roman" panose="02020603050405020304" pitchFamily="18" charset="0"/>
              </a:rPr>
              <a:t> позволяет определить количество вещества, переносимого в одной фазе к границе или от границы (при </a:t>
            </a:r>
            <a:r>
              <a:rPr lang="ru-RU" sz="1800" b="0" i="0" u="none" strike="noStrike" baseline="0" dirty="0" err="1">
                <a:latin typeface="Times New Roman" panose="02020603050405020304" pitchFamily="18" charset="0"/>
              </a:rPr>
              <a:t>массоотдаче</a:t>
            </a:r>
            <a:r>
              <a:rPr lang="ru-RU" sz="1800" b="0" i="0" u="none" strike="noStrike" baseline="0" dirty="0">
                <a:latin typeface="Times New Roman" panose="02020603050405020304" pitchFamily="18" charset="0"/>
              </a:rPr>
              <a:t>) раздела фаз.</a:t>
            </a:r>
          </a:p>
          <a:p>
            <a:pPr marR="200" algn="just"/>
            <a:endParaRPr lang="ru-RU" sz="20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1488785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7FB3B8-9DBB-43A7-BC57-734966A6E46E}"/>
              </a:ext>
            </a:extLst>
          </p:cNvPr>
          <p:cNvSpPr txBox="1"/>
          <p:nvPr/>
        </p:nvSpPr>
        <p:spPr>
          <a:xfrm>
            <a:off x="179771" y="84195"/>
            <a:ext cx="11778449" cy="6186309"/>
          </a:xfrm>
          <a:prstGeom prst="rect">
            <a:avLst/>
          </a:prstGeom>
          <a:noFill/>
        </p:spPr>
        <p:txBody>
          <a:bodyPr wrap="square">
            <a:spAutoFit/>
          </a:bodyPr>
          <a:lstStyle/>
          <a:p>
            <a:pPr marR="200" algn="just"/>
            <a:r>
              <a:rPr lang="ru-RU" sz="1800" b="0" i="0" u="none" strike="noStrike" baseline="0" dirty="0">
                <a:latin typeface="Times New Roman" panose="02020603050405020304" pitchFamily="18" charset="0"/>
              </a:rPr>
              <a:t>При проведении технологических расчетов массообменных аппаратов определяют их диаметр (если аппараты цилиндрической формы) и высоту (или длину). Диаметр или сечение аппарата отражают его производительность, а высота-интенсивность протекающих в аппарате процессов. Часто после завершения расчета размеров массообменных аппаратов возникает необходимость определения их гидравлического сопротивления.</a:t>
            </a:r>
          </a:p>
          <a:p>
            <a:pPr marR="200" algn="just"/>
            <a:endParaRPr lang="ru-RU" sz="1800" b="0" i="0" u="none" strike="noStrike" baseline="0" dirty="0">
              <a:latin typeface="Times New Roman" panose="02020603050405020304" pitchFamily="18" charset="0"/>
            </a:endParaRPr>
          </a:p>
          <a:p>
            <a:pPr marR="200" algn="just"/>
            <a:r>
              <a:rPr lang="ru-RU" sz="1800" b="1" i="0" u="none" strike="noStrike" baseline="0" dirty="0">
                <a:latin typeface="Times New Roman" panose="02020603050405020304" pitchFamily="18" charset="0"/>
              </a:rPr>
              <a:t>СУШКА</a:t>
            </a:r>
            <a:r>
              <a:rPr lang="ru-RU" sz="1800" b="0" i="0" u="none" strike="noStrike" baseline="0" dirty="0">
                <a:latin typeface="Times New Roman" panose="02020603050405020304" pitchFamily="18" charset="0"/>
              </a:rPr>
              <a:t> - удаление жидкости (чаще всего влаги-воды, реже иных жидкостей, напр. летучих орг. растворителей) из веществ и материалов тепловыми способами. Осуществляется путем испарения жидкости и отвода образовавшихся паров при подводе к высушиваемому материалу теплоты, чаще всего с помощью так называемых сушильных агентов (нагретый воздух, топочные </a:t>
            </a:r>
            <a:r>
              <a:rPr lang="ru-RU" sz="1800" b="0" i="0" u="none" strike="noStrike" baseline="0" dirty="0" err="1">
                <a:latin typeface="Times New Roman" panose="02020603050405020304" pitchFamily="18" charset="0"/>
              </a:rPr>
              <a:t>газы</a:t>
            </a:r>
            <a:r>
              <a:rPr lang="ru-RU" sz="1800" b="0" i="0" u="none" strike="noStrike" baseline="0" dirty="0">
                <a:latin typeface="Times New Roman" panose="02020603050405020304" pitchFamily="18" charset="0"/>
              </a:rPr>
              <a:t> и их смеси с воздухом, инертные </a:t>
            </a:r>
            <a:r>
              <a:rPr lang="ru-RU" sz="1800" b="0" i="0" u="none" strike="noStrike" baseline="0" dirty="0" err="1">
                <a:latin typeface="Times New Roman" panose="02020603050405020304" pitchFamily="18" charset="0"/>
              </a:rPr>
              <a:t>газы</a:t>
            </a:r>
            <a:r>
              <a:rPr lang="ru-RU" sz="1800" b="0" i="0" u="none" strike="noStrike" baseline="0" dirty="0">
                <a:latin typeface="Times New Roman" panose="02020603050405020304" pitchFamily="18" charset="0"/>
              </a:rPr>
              <a:t>, перегретый пар). Сушке подвергают влажные тела: твердые-коллоидные, зернистые, порошкообразные, кусковые, гранулированные, листовые, тканые и др. (эта группа высушиваемых материалов наиболее распространена); пастообразные; жидкие-суспензии, эмульсии, растворы.</a:t>
            </a:r>
          </a:p>
          <a:p>
            <a:pPr marR="200" algn="just"/>
            <a:r>
              <a:rPr lang="ru-RU" sz="1800" b="0" i="0" u="none" strike="noStrike" baseline="0" dirty="0">
                <a:latin typeface="Times New Roman" panose="02020603050405020304" pitchFamily="18" charset="0"/>
              </a:rPr>
              <a:t>Цель сушки</a:t>
            </a:r>
            <a:r>
              <a:rPr lang="ru-RU" sz="1800" b="1" i="0" u="none" strike="noStrike" baseline="0" dirty="0">
                <a:latin typeface="Times New Roman" panose="02020603050405020304" pitchFamily="18" charset="0"/>
              </a:rPr>
              <a:t> -</a:t>
            </a:r>
            <a:r>
              <a:rPr lang="ru-RU" sz="1800" b="0" i="0" u="none" strike="noStrike" baseline="0" dirty="0">
                <a:latin typeface="Times New Roman" panose="02020603050405020304" pitchFamily="18" charset="0"/>
              </a:rPr>
              <a:t> улучшение качества веществ и материалов, подготовка их к переработке, использованию, транспортированию и хранению. Данный процесс часто является последней технологической операцией, предшествующей выпуску готового продукта. При этом жидкость предварительно удаляют более дешевыми механическими способами, окончательно-тепловыми.</a:t>
            </a:r>
          </a:p>
          <a:p>
            <a:pPr marR="200" algn="just"/>
            <a:r>
              <a:rPr lang="ru-RU" sz="1800" b="0" i="0" u="none" strike="noStrike" baseline="0" dirty="0">
                <a:latin typeface="Times New Roman" panose="02020603050405020304" pitchFamily="18" charset="0"/>
              </a:rPr>
              <a:t>Естественную сушку на открытом воздухе из-за значительной продолжительности используют крайне редко и гл. обр. в районах с теплым климатом. В хим. производствах применяют, как правило, искусственную Сушку, проводимую в специальных сушильных установках, в состав которых входят: сушильный аппарат, или сушилка, где непосредственно протекает процесс; вспомогательное оборудование-теплообменные аппараты (калориферы), </a:t>
            </a:r>
            <a:r>
              <a:rPr lang="ru-RU" sz="1800" b="0" i="0" u="none" strike="noStrike" baseline="0" dirty="0" err="1">
                <a:latin typeface="Times New Roman" panose="02020603050405020304" pitchFamily="18" charset="0"/>
              </a:rPr>
              <a:t>тяго</a:t>
            </a:r>
            <a:r>
              <a:rPr lang="ru-RU" sz="1800" b="0" i="0" u="none" strike="noStrike" baseline="0" dirty="0">
                <a:latin typeface="Times New Roman" panose="02020603050405020304" pitchFamily="18" charset="0"/>
              </a:rPr>
              <a:t>-дутьевое устройство (вентилятор, воздуходувка) и система </a:t>
            </a:r>
            <a:r>
              <a:rPr lang="ru-RU" sz="1800" b="0" i="0" u="none" strike="noStrike" baseline="0" dirty="0" err="1">
                <a:latin typeface="Times New Roman" panose="02020603050405020304" pitchFamily="18" charset="0"/>
              </a:rPr>
              <a:t>пылеочистки</a:t>
            </a:r>
            <a:r>
              <a:rPr lang="ru-RU" sz="1800" b="0" i="0" u="none" strike="noStrike" baseline="0" dirty="0">
                <a:latin typeface="Times New Roman" panose="02020603050405020304" pitchFamily="18" charset="0"/>
              </a:rPr>
              <a:t>, соотв. для нагревания сушильного агента, пропускания его через сушилку и отделения от высушенного продукта.</a:t>
            </a:r>
          </a:p>
        </p:txBody>
      </p:sp>
    </p:spTree>
    <p:extLst>
      <p:ext uri="{BB962C8B-B14F-4D97-AF65-F5344CB8AC3E}">
        <p14:creationId xmlns:p14="http://schemas.microsoft.com/office/powerpoint/2010/main" val="1854166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01B3AF-E462-48E9-9A14-CB79B6985032}"/>
              </a:ext>
            </a:extLst>
          </p:cNvPr>
          <p:cNvSpPr txBox="1"/>
          <p:nvPr/>
        </p:nvSpPr>
        <p:spPr>
          <a:xfrm>
            <a:off x="144261" y="66361"/>
            <a:ext cx="11867225" cy="6463308"/>
          </a:xfrm>
          <a:prstGeom prst="rect">
            <a:avLst/>
          </a:prstGeom>
          <a:noFill/>
        </p:spPr>
        <p:txBody>
          <a:bodyPr wrap="square">
            <a:spAutoFit/>
          </a:bodyPr>
          <a:lstStyle/>
          <a:p>
            <a:pPr marR="200" algn="just"/>
            <a:r>
              <a:rPr lang="ru-RU" sz="1800" b="0" i="0" u="none" strike="noStrike" baseline="0" dirty="0">
                <a:latin typeface="Times New Roman" panose="02020603050405020304" pitchFamily="18" charset="0"/>
              </a:rPr>
              <a:t>По способу подвода теплоты к влажному телу различают след. виды Сушки: конвективную (в потоке нагретого сушильного агента, выполняющего одновременно функции теплоносителя и </a:t>
            </a:r>
            <a:r>
              <a:rPr lang="ru-RU" sz="1800" b="0" i="0" u="none" strike="noStrike" baseline="0" dirty="0" err="1">
                <a:latin typeface="Times New Roman" panose="02020603050405020304" pitchFamily="18" charset="0"/>
              </a:rPr>
              <a:t>влагоносителя</a:t>
            </a:r>
            <a:r>
              <a:rPr lang="ru-RU" sz="1800" b="0" i="0" u="none" strike="noStrike" baseline="0" dirty="0">
                <a:latin typeface="Times New Roman" panose="02020603050405020304" pitchFamily="18" charset="0"/>
              </a:rPr>
              <a:t>-транспортирующей среды, в которую переходит удаляемая влага, и в ряде случаев способствующего созданию необходимой </a:t>
            </a:r>
            <a:r>
              <a:rPr lang="ru-RU" sz="1800" b="0" i="0" u="none" strike="noStrike" baseline="0" dirty="0" err="1">
                <a:latin typeface="Times New Roman" panose="02020603050405020304" pitchFamily="18" charset="0"/>
              </a:rPr>
              <a:t>гидродинамич</a:t>
            </a:r>
            <a:r>
              <a:rPr lang="ru-RU" sz="1800" b="0" i="0" u="none" strike="noStrike" baseline="0" dirty="0">
                <a:latin typeface="Times New Roman" panose="02020603050405020304" pitchFamily="18" charset="0"/>
              </a:rPr>
              <a:t>. обстановки); контактную (при соприкосновении тела с нагретой поверхностью); диэлектрическую (токами высокой частоты); сублимационную (вымораживанием в вакууме; см. также</a:t>
            </a:r>
            <a:r>
              <a:rPr lang="ru-RU" sz="1800" b="1" i="0" u="none" strike="noStrike" baseline="0" dirty="0">
                <a:latin typeface="Times New Roman" panose="02020603050405020304" pitchFamily="18" charset="0"/>
              </a:rPr>
              <a:t> Сублимация</a:t>
            </a:r>
            <a:r>
              <a:rPr lang="ru-RU" sz="1800" b="0" i="0" u="none" strike="noStrike" baseline="0" dirty="0">
                <a:latin typeface="Times New Roman" panose="02020603050405020304" pitchFamily="18" charset="0"/>
              </a:rPr>
              <a:t>); радиационную (ИК излучением); акустическую (с помощью ультразвука).</a:t>
            </a:r>
          </a:p>
          <a:p>
            <a:pPr algn="just"/>
            <a:r>
              <a:rPr lang="ru-RU" sz="1800" b="0" i="0" u="none" strike="noStrike" baseline="0" dirty="0">
                <a:latin typeface="Times New Roman" panose="02020603050405020304" pitchFamily="18" charset="0"/>
              </a:rPr>
              <a:t>Инфракрасная сушка.</a:t>
            </a:r>
          </a:p>
          <a:p>
            <a:pPr marR="200" algn="just"/>
            <a:r>
              <a:rPr lang="ru-RU" sz="1800" b="0" i="0" u="none" strike="noStrike" baseline="0" dirty="0">
                <a:latin typeface="Times New Roman" panose="02020603050405020304" pitchFamily="18" charset="0"/>
              </a:rPr>
              <a:t>Наиболее актуальной и перспективной в данный момент является сушка продуктов питания с применением инфракрасного излучения. Инфракрасное излучение твердых тел обусловлено возбуждением молекул и атомов тела вследствие их теплового движения. При поглощении инфракрасного излучения облучаемым телом в нем увеличивается тепловое движение атомов и молекул, что вызывает его нагревание.</a:t>
            </a:r>
          </a:p>
          <a:p>
            <a:pPr marR="200" algn="just"/>
            <a:r>
              <a:rPr lang="ru-RU" sz="1800" b="0" i="0" u="none" strike="noStrike" baseline="0" dirty="0">
                <a:latin typeface="Times New Roman" panose="02020603050405020304" pitchFamily="18" charset="0"/>
              </a:rPr>
              <a:t>Сушка продуктов по данной технологии позволяет сохранить содержание витаминов и других биологически активных веществ в сухом продукте на уровне 80-90% от исходного сырья. При непродолжительном замачивании (10-20 мин.) прошедший сушку продукт восстанавливает все свои натуральные органолептические, физические и химические свойства и может употребляться в свежем виде или подвергаться любым видам кулинарной обработки. Сушка продуктов (сушка овощей и фруктов, сушка рыбы, мяса, круп и т.д.) таким способом дает возможность производства разнообразных пищевых концентратов быстрого приготовления: первые, вторые, третьи блюда, закуски, каши, крупы, овощные и фруктовые порошки, которые используются в хлебопекарной, кондитерской промышленности, как компонент сухих смесей детского питания. По сравнению с традиционной сушкой, овощи, обработанные инфракрасной сушкой после восстановления обладают вкусовыми качествами, максимально приближенными к свежим. Сушка продуктов производится при низкой температуре - 50-60 градусов Цельсия, сушка продуктов производится с высокой скоростью - 30-200 мин, простота и надежность, низкая цена и высокая окупаемость.</a:t>
            </a:r>
          </a:p>
          <a:p>
            <a:pPr marR="200" algn="just"/>
            <a:endParaRPr lang="ru-RU" sz="18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1784771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619FAE-1D1B-41A5-ADB7-7FD8A3B7B56B}"/>
              </a:ext>
            </a:extLst>
          </p:cNvPr>
          <p:cNvSpPr txBox="1"/>
          <p:nvPr/>
        </p:nvSpPr>
        <p:spPr>
          <a:xfrm>
            <a:off x="139084" y="48827"/>
            <a:ext cx="11913832" cy="6740307"/>
          </a:xfrm>
          <a:prstGeom prst="rect">
            <a:avLst/>
          </a:prstGeom>
          <a:noFill/>
        </p:spPr>
        <p:txBody>
          <a:bodyPr wrap="square">
            <a:spAutoFit/>
          </a:bodyPr>
          <a:lstStyle/>
          <a:p>
            <a:pPr algn="just"/>
            <a:r>
              <a:rPr lang="ru-RU" sz="1800" b="1" i="0" u="none" strike="noStrike" baseline="0" dirty="0">
                <a:latin typeface="Times New Roman" panose="02020603050405020304" pitchFamily="18" charset="0"/>
              </a:rPr>
              <a:t>Микроволновая</a:t>
            </a:r>
            <a:endParaRPr lang="ru-RU" sz="20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С помощью микроволнового оборудования действительно можно решать актуальные задачи многих производств - сушить рыбу, мясо, зерно, фрукты и овощи, лесоматериалы, кирпич и овечью шерсть, хлопок-сырец, лекарственные травы, повышать качество комбикормов, извлекать из растительного сырья соединения, альтернативные ядохимикатам (пестициды естественной природы). Микроволновая технология и созданное на ее основе микроволновое оборудование для сушки фруктов, оборудование для сушки овощей позволяет не только высушивать продукцию, но и получать пищевые красители, размораживать рыбу, мясо, овощи, ягоды и другие продукты питания, проводить без температурное консервирование и многое другое.</a:t>
            </a:r>
            <a:endParaRPr lang="ru-RU" sz="20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Микроволновый метод сушки основан на воздействии на обезвоживаемый продукт интенсивного электромагнитного поля сверхвысоких частот (СВЧ). Под действием СВЧ поля молекулы воды (диполи) начинают совершать колебательные и вращательные движения, ориентируясь с частотой поля по его электрическим линиям. Движение молекул - это и есть тепловая энергия. Чем больше воды в заданном объеме, чем больше молекул участвует в этом движении, тем больше тепловой энергии выделяется. Таким образом, разогрев происходит во всем объеме продукта, причем более влажные участки получают больше энергии. За счет этого происходит удаление влаги, сушка продукта, и, одновременно, - выравнивание влажности в объеме продукта. Причем при снижении влажности сырья процесс сушки продукта не замедляется, поскольку механизм теплопроводности не играет здесь ключевой роли. Микроволновая сушка рыбы, мяса, грибов, круп, овощей и фруктов характеризуется малым временем и относительно низкой температурой процесса, что применительно к пищевым продуктам обусловливает очень высокую сохраняемость полезных веществ и витаминов.</a:t>
            </a:r>
            <a:endParaRPr lang="ru-RU" sz="2000" b="0" i="0" u="none" strike="noStrike" baseline="0" dirty="0">
              <a:latin typeface="Times New Roman" panose="02020603050405020304" pitchFamily="18" charset="0"/>
            </a:endParaRPr>
          </a:p>
          <a:p>
            <a:pPr marR="200" algn="just"/>
            <a:r>
              <a:rPr lang="ru-RU" sz="1800" b="1" i="0" u="none" strike="noStrike" baseline="0" dirty="0">
                <a:latin typeface="Times New Roman" panose="02020603050405020304" pitchFamily="18" charset="0"/>
              </a:rPr>
              <a:t>Сублимационная сушка</a:t>
            </a:r>
            <a:r>
              <a:rPr lang="ru-RU" sz="1800" b="0" i="0" u="none" strike="noStrike" baseline="0" dirty="0">
                <a:latin typeface="Times New Roman" panose="02020603050405020304" pitchFamily="18" charset="0"/>
              </a:rPr>
              <a:t> продуктов (сублимационная вакуумная сушка, также известная как лиофилизация или возгонка) - это удаление влаги из свежезамороженных продуктов в условиях вакуума.</a:t>
            </a:r>
            <a:endParaRPr lang="ru-RU" sz="20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В настоящее время этот метод сушки продуктов является наиболее совершенным, но в то же время и наиболее дорогостоящим. Этот способ был открыт в начале прошлого века, однако использовался только для производства довольно ограниченного количества и ассортимента </a:t>
            </a:r>
            <a:r>
              <a:rPr lang="ru-RU" sz="1800" b="0" i="0" u="none" strike="noStrike" baseline="0" dirty="0" err="1">
                <a:latin typeface="Times New Roman" panose="02020603050405020304" pitchFamily="18" charset="0"/>
              </a:rPr>
              <a:t>сухопродуктов</a:t>
            </a:r>
            <a:r>
              <a:rPr lang="ru-RU" sz="1800" b="0" i="0" u="none" strike="noStrike" baseline="0" dirty="0">
                <a:latin typeface="Times New Roman" panose="02020603050405020304" pitchFamily="18" charset="0"/>
              </a:rPr>
              <a:t> для нужд армии и космонавтики.</a:t>
            </a:r>
            <a:endParaRPr lang="ru-RU" sz="20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1160864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B97059-E67B-4B6A-9884-CB21E9939B09}"/>
              </a:ext>
            </a:extLst>
          </p:cNvPr>
          <p:cNvSpPr txBox="1"/>
          <p:nvPr/>
        </p:nvSpPr>
        <p:spPr>
          <a:xfrm>
            <a:off x="117629" y="62909"/>
            <a:ext cx="11964880" cy="6771084"/>
          </a:xfrm>
          <a:prstGeom prst="rect">
            <a:avLst/>
          </a:prstGeom>
          <a:noFill/>
        </p:spPr>
        <p:txBody>
          <a:bodyPr wrap="square">
            <a:spAutoFit/>
          </a:bodyPr>
          <a:lstStyle/>
          <a:p>
            <a:pPr marR="200" algn="just"/>
            <a:r>
              <a:rPr lang="ru-RU" sz="1800" b="0" i="0" u="none" strike="noStrike" baseline="0" dirty="0">
                <a:latin typeface="Times New Roman" panose="02020603050405020304" pitchFamily="18" charset="0"/>
              </a:rPr>
              <a:t>Принцип сублимационной сушки основан на том физическом факте, что при значениях атмосферного давления ниже определенного порога - т.н. "тройной точки" (для чистой воды: 6,1 </a:t>
            </a:r>
            <a:r>
              <a:rPr lang="ru-RU" sz="1800" b="0" i="0" u="none" strike="noStrike" baseline="0" dirty="0" err="1">
                <a:latin typeface="Times New Roman" panose="02020603050405020304" pitchFamily="18" charset="0"/>
              </a:rPr>
              <a:t>мбар</a:t>
            </a:r>
            <a:r>
              <a:rPr lang="ru-RU" sz="1800" b="0" i="0" u="none" strike="noStrike" baseline="0" dirty="0">
                <a:latin typeface="Times New Roman" panose="02020603050405020304" pitchFamily="18" charset="0"/>
              </a:rPr>
              <a:t> при 0 градусов Цельсия) вода может находиться только в двух агрегатных состояниях - твердом и газообразном, переход воды в жидкое состояние в таких условиях невозможен. И если парциальное давление водного пара в окружающей среде ниже чем парциальное давление льда, то лед продукции прямо переводится в газообразное состояние минуя жидкую фазу.</a:t>
            </a:r>
            <a:endParaRPr lang="ru-RU" sz="20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Процесс сублимационной сушки продуктов физически состоит из двух основных этапов (замораживание и сушка продукта) и этапа досушивания. Так как удаление основной массы влаги из объектов сушки происходит при отрицательных температурах 20...-30 градусов Цельсия), а их досушивание осуществляется также при щадящем (не выше +40 градусов) температурном режиме, то в результате достигается высокая степень сохранности всех наиболее биологически ценных компонентов исходного сырья.</a:t>
            </a:r>
          </a:p>
          <a:p>
            <a:pPr marR="200" algn="just"/>
            <a:r>
              <a:rPr lang="ru-RU" sz="1800" b="0" i="0" u="none" strike="noStrike" baseline="0" dirty="0">
                <a:latin typeface="Times New Roman" panose="02020603050405020304" pitchFamily="18" charset="0"/>
              </a:rPr>
              <a:t>Наибольшее применение сублимационная вакуумная сушка получила в технологиях производства лекарственных препаратов, ферментов, заквасок, экстрактов лекарственных трав и других объектов, которым требуется обеспечить сохранность в </a:t>
            </a:r>
            <a:r>
              <a:rPr lang="ru-RU" sz="1800" b="0" i="0" u="none" strike="noStrike" baseline="0" dirty="0" err="1">
                <a:latin typeface="Times New Roman" panose="02020603050405020304" pitchFamily="18" charset="0"/>
              </a:rPr>
              <a:t>сухопродукте</a:t>
            </a:r>
            <a:r>
              <a:rPr lang="ru-RU" sz="1800" b="0" i="0" u="none" strike="noStrike" baseline="0" dirty="0">
                <a:latin typeface="Times New Roman" panose="02020603050405020304" pitchFamily="18" charset="0"/>
              </a:rPr>
              <a:t> всех полезных составляющих сырья в течение длительных периодов времени.</a:t>
            </a:r>
          </a:p>
          <a:p>
            <a:pPr marR="200" algn="just"/>
            <a:r>
              <a:rPr lang="ru-RU" sz="1800" b="0" i="0" u="none" strike="noStrike" baseline="0" dirty="0" err="1">
                <a:latin typeface="Times New Roman" panose="02020603050405020304" pitchFamily="18" charset="0"/>
              </a:rPr>
              <a:t>Кондуктивный</a:t>
            </a:r>
            <a:r>
              <a:rPr lang="ru-RU" sz="1800" b="0" i="0" u="none" strike="noStrike" baseline="0" dirty="0">
                <a:latin typeface="Times New Roman" panose="02020603050405020304" pitchFamily="18" charset="0"/>
              </a:rPr>
              <a:t> способ сушки пищевых продуктов основывается на передаче тепла высушиваемому продукту путем непосредственного контакта с нагреваемой поверхностью сушильного оборудования.</a:t>
            </a:r>
          </a:p>
          <a:p>
            <a:pPr marR="200" algn="just"/>
            <a:r>
              <a:rPr lang="ru-RU" sz="1800" b="0" i="0" u="none" strike="noStrike" baseline="0" dirty="0">
                <a:latin typeface="Times New Roman" panose="02020603050405020304" pitchFamily="18" charset="0"/>
              </a:rPr>
              <a:t>Для сушки продуктов питания этот способ используется не часто. Высокого качества конечного </a:t>
            </a:r>
            <a:r>
              <a:rPr lang="ru-RU" sz="1800" b="0" i="0" u="none" strike="noStrike" baseline="0" dirty="0" err="1">
                <a:latin typeface="Times New Roman" panose="02020603050405020304" pitchFamily="18" charset="0"/>
              </a:rPr>
              <a:t>сухопродукта</a:t>
            </a:r>
            <a:r>
              <a:rPr lang="ru-RU" sz="1800" b="0" i="0" u="none" strike="noStrike" baseline="0" dirty="0">
                <a:latin typeface="Times New Roman" panose="02020603050405020304" pitchFamily="18" charset="0"/>
              </a:rPr>
              <a:t> достичь не удается вследствие неравномерности влажности конечного продукта; продукт, контактирующий с нагретой поверхностью в период сушки, пересушивается, что приводит к необратимости процессов восстановления, а из-за высокой температуры (320-340 градусов Цельсия) в камере сушильного оборудования, конечный </a:t>
            </a:r>
            <a:r>
              <a:rPr lang="ru-RU" sz="1800" b="0" i="0" u="none" strike="noStrike" baseline="0" dirty="0" err="1">
                <a:latin typeface="Times New Roman" panose="02020603050405020304" pitchFamily="18" charset="0"/>
              </a:rPr>
              <a:t>сухопродукт</a:t>
            </a:r>
            <a:r>
              <a:rPr lang="ru-RU" sz="1800" b="0" i="0" u="none" strike="noStrike" baseline="0" dirty="0">
                <a:latin typeface="Times New Roman" panose="02020603050405020304" pitchFamily="18" charset="0"/>
              </a:rPr>
              <a:t> теряет 30-40% витаминов и биологически активных веществ и становится ломким. Большее применение этот способ сушки находит при сушке пиломатериалов, а также сырья и продукции в текстильной промышленности.</a:t>
            </a:r>
          </a:p>
          <a:p>
            <a:pPr marR="200" algn="just"/>
            <a:r>
              <a:rPr lang="ru-RU" sz="1800" b="0" i="0" u="none" strike="noStrike" baseline="0" dirty="0">
                <a:latin typeface="Times New Roman" panose="02020603050405020304" pitchFamily="18" charset="0"/>
              </a:rPr>
              <a:t>Одним из самых распространенных способов сушки продуктов в настоящее время является конвективный способ сушки.</a:t>
            </a:r>
          </a:p>
          <a:p>
            <a:pPr marR="200" algn="just"/>
            <a:endParaRPr lang="ru-RU" sz="20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88092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DF5E81-B143-407D-8D6A-C103CD69FA13}"/>
              </a:ext>
            </a:extLst>
          </p:cNvPr>
          <p:cNvSpPr txBox="1"/>
          <p:nvPr/>
        </p:nvSpPr>
        <p:spPr>
          <a:xfrm>
            <a:off x="179771" y="96421"/>
            <a:ext cx="11787327" cy="5909310"/>
          </a:xfrm>
          <a:prstGeom prst="rect">
            <a:avLst/>
          </a:prstGeom>
          <a:noFill/>
        </p:spPr>
        <p:txBody>
          <a:bodyPr wrap="square">
            <a:spAutoFit/>
          </a:bodyPr>
          <a:lstStyle/>
          <a:p>
            <a:pPr marR="200" algn="just"/>
            <a:r>
              <a:rPr lang="ru-RU" sz="1800" b="0" i="0" u="none" strike="noStrike" baseline="0" dirty="0">
                <a:latin typeface="Times New Roman" panose="02020603050405020304" pitchFamily="18" charset="0"/>
              </a:rPr>
              <a:t>Этот способ сушки продуктов основан на передаче тепла высушиваемому продукту за счет энергии нагретого сушильного агента - воздуха или парогазовой смеси. Сушка продуктов при этом способе происходит при </a:t>
            </a:r>
            <a:r>
              <a:rPr lang="ru-RU" sz="1800" b="0" i="0" u="none" strike="noStrike" baseline="0" dirty="0" err="1">
                <a:latin typeface="Times New Roman" panose="02020603050405020304" pitchFamily="18" charset="0"/>
              </a:rPr>
              <a:t>омывании</a:t>
            </a:r>
            <a:r>
              <a:rPr lang="ru-RU" sz="1800" b="0" i="0" u="none" strike="noStrike" baseline="0" dirty="0">
                <a:latin typeface="Times New Roman" panose="02020603050405020304" pitchFamily="18" charset="0"/>
              </a:rPr>
              <a:t> продукта нагретым газом, воздухом, топочными газами, перегретым паром и другими теплоносителями, которые имеют температуру, отличную от температуры подвергающегося сушке материала. При этом способе сушки за счет сообщаемой продукту тепловой энергии идет испарение находящейся в продукте влаги, а унос паров влаги осуществляется сушильным агентом. Различают конвективную сушку материалов в слое, при которой применяются сушилки с </a:t>
            </a:r>
            <a:r>
              <a:rPr lang="ru-RU" sz="1800" b="0" i="0" u="none" strike="noStrike" baseline="0" dirty="0" err="1">
                <a:latin typeface="Times New Roman" panose="02020603050405020304" pitchFamily="18" charset="0"/>
              </a:rPr>
              <a:t>омыванием</a:t>
            </a:r>
            <a:r>
              <a:rPr lang="ru-RU" sz="1800" b="0" i="0" u="none" strike="noStrike" baseline="0" dirty="0">
                <a:latin typeface="Times New Roman" panose="02020603050405020304" pitchFamily="18" charset="0"/>
              </a:rPr>
              <a:t> материала в слое или изделия агентом сушки (туннельные, камерные, петлевые, валковые, турбинные, ленточные, шахтные сушилки), а также конвективная сушка с сопловым обдувом плоских материалов. Кроме этого различают конвективную сушку материалов или изделий во взвешенном и </a:t>
            </a:r>
            <a:r>
              <a:rPr lang="ru-RU" sz="1800" b="0" i="0" u="none" strike="noStrike" baseline="0" dirty="0" err="1">
                <a:latin typeface="Times New Roman" panose="02020603050405020304" pitchFamily="18" charset="0"/>
              </a:rPr>
              <a:t>полувзвешенном</a:t>
            </a:r>
            <a:r>
              <a:rPr lang="ru-RU" sz="1800" b="0" i="0" u="none" strike="noStrike" baseline="0" dirty="0">
                <a:latin typeface="Times New Roman" panose="02020603050405020304" pitchFamily="18" charset="0"/>
              </a:rPr>
              <a:t> состоянии, которая может осуществляться в барабанных установках, в установках с кипящим слоем, в пневматических трубах-сушилках, в вихревом потоке, а также с помощью сушки распылением.</a:t>
            </a:r>
            <a:endParaRPr lang="ru-RU" sz="2000" b="0" i="0" u="none" strike="noStrike" baseline="0" dirty="0">
              <a:latin typeface="Times New Roman" panose="02020603050405020304" pitchFamily="18" charset="0"/>
            </a:endParaRPr>
          </a:p>
          <a:p>
            <a:pPr marR="200" algn="just"/>
            <a:r>
              <a:rPr lang="ru-RU" sz="1800" b="1" i="0" u="none" strike="noStrike" baseline="0" dirty="0">
                <a:latin typeface="Times New Roman" panose="02020603050405020304" pitchFamily="18" charset="0"/>
              </a:rPr>
              <a:t>Акустический метод сушки</a:t>
            </a:r>
            <a:r>
              <a:rPr lang="ru-RU" sz="1800" b="0" i="0" u="none" strike="noStrike" baseline="0" dirty="0">
                <a:latin typeface="Times New Roman" panose="02020603050405020304" pitchFamily="18" charset="0"/>
              </a:rPr>
              <a:t> продуктов основан на воздействии на обезвоживаемый продукт интенсивных ультразвуковых волн. Данный процесс сушки носит циклический характер, волна выбивает влагу, находящуюся на поверхности продукта, затем оставшаяся влага равномерно распределяется по капиллярам и процесс повторяется снова. Это происходит до тех пор, пока продукт не достигнет заданной влажности.</a:t>
            </a:r>
            <a:endParaRPr lang="ru-RU" sz="20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Акустический способ позволяет сушить широкий набор материалов: продукты сельского хозяйства (зерно, овощи, фрукты и другие), древесина, хлопок, лекарственные препараты и травы, бумага, продукция химической и других отраслей промышленности.</a:t>
            </a:r>
            <a:endParaRPr lang="ru-RU" sz="20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При акустической сушке влага экстрагируется из подвергаемого сушке продукта под действием звука с соответствующими характеристиками. Принципиальная особенность способа: сушка продуктов протекает без повышения температуры продуктов.</a:t>
            </a:r>
            <a:endParaRPr lang="ru-RU" sz="20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67894981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2189</Words>
  <Application>Microsoft Office PowerPoint</Application>
  <PresentationFormat>Широкоэкранный</PresentationFormat>
  <Paragraphs>38</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Times New Roman</vt:lpstr>
      <vt:lpstr>Тема Office</vt:lpstr>
      <vt:lpstr>МАССООБМЕННЫЕ ПРОЦЕССЫ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МАССООБМЕННЫЕ ПРОЦЕССЫ</dc:title>
  <dc:creator>Sergei Shlykov</dc:creator>
  <cp:lastModifiedBy>Sergei Shlykov</cp:lastModifiedBy>
  <cp:revision>2</cp:revision>
  <dcterms:created xsi:type="dcterms:W3CDTF">2021-03-22T17:02:11Z</dcterms:created>
  <dcterms:modified xsi:type="dcterms:W3CDTF">2021-03-22T17:24:49Z</dcterms:modified>
</cp:coreProperties>
</file>